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handoutMasterIdLst>
    <p:handoutMasterId r:id="rId16"/>
  </p:handoutMasterIdLst>
  <p:sldIdLst>
    <p:sldId id="256" r:id="rId2"/>
    <p:sldId id="393" r:id="rId3"/>
    <p:sldId id="382" r:id="rId4"/>
    <p:sldId id="383" r:id="rId5"/>
    <p:sldId id="385" r:id="rId6"/>
    <p:sldId id="386" r:id="rId7"/>
    <p:sldId id="387" r:id="rId8"/>
    <p:sldId id="388" r:id="rId9"/>
    <p:sldId id="390" r:id="rId10"/>
    <p:sldId id="389" r:id="rId11"/>
    <p:sldId id="391" r:id="rId12"/>
    <p:sldId id="392" r:id="rId13"/>
    <p:sldId id="317" r:id="rId14"/>
  </p:sldIdLst>
  <p:sldSz cx="9144000" cy="6858000" type="screen4x3"/>
  <p:notesSz cx="9996488" cy="68643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AA32"/>
    <a:srgbClr val="FF0066"/>
    <a:srgbClr val="76B531"/>
    <a:srgbClr val="8EC83E"/>
    <a:srgbClr val="97BE0D"/>
    <a:srgbClr val="A4C139"/>
    <a:srgbClr val="9AB535"/>
    <a:srgbClr val="A1BE38"/>
    <a:srgbClr val="7BB2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01" autoAdjust="0"/>
    <p:restoredTop sz="84192" autoAdjust="0"/>
  </p:normalViewPr>
  <p:slideViewPr>
    <p:cSldViewPr>
      <p:cViewPr varScale="1">
        <p:scale>
          <a:sx n="74" d="100"/>
          <a:sy n="74" d="100"/>
        </p:scale>
        <p:origin x="1656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1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662363" y="1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6519942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662363" y="6519942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5D53D48D-6CDE-424D-92FA-58107FA4187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70373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662363" y="1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281363" y="514350"/>
            <a:ext cx="3433762" cy="2574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99649" y="3260566"/>
            <a:ext cx="7997190" cy="3088958"/>
          </a:xfrm>
          <a:prstGeom prst="rect">
            <a:avLst/>
          </a:prstGeom>
        </p:spPr>
        <p:txBody>
          <a:bodyPr vert="horz" lIns="96341" tIns="48171" rIns="96341" bIns="48171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519942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662363" y="6519942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8357C7E2-668F-4C86-9037-86EF8C098E6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914637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3412"/>
            <a:endParaRPr lang="nl-NL" sz="1300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0615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11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5340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12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9217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13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4814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8613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6329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1673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9253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3989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8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5951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9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9290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10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6985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16-3-2020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3303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16-3-2020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100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16-3-2020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7475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16-3-2020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3306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16-3-2020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647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16-3-2020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7701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16-3-2020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6483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16-3-2020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9167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16-3-2020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1851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16-3-2020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289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16-3-2020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9294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A3189-9521-40DA-95B7-3886042B25D8}" type="datetimeFigureOut">
              <a:rPr lang="nl-NL" smtClean="0"/>
              <a:pPr/>
              <a:t>16-3-2020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2652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691680" y="-8679"/>
            <a:ext cx="3217538" cy="5904656"/>
          </a:xfrm>
          <a:prstGeom prst="rect">
            <a:avLst/>
          </a:prstGeom>
          <a:solidFill>
            <a:srgbClr val="97B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91680" y="4167607"/>
            <a:ext cx="3217538" cy="1163468"/>
          </a:xfrm>
        </p:spPr>
        <p:txBody>
          <a:bodyPr>
            <a:noAutofit/>
          </a:bodyPr>
          <a:lstStyle/>
          <a:p>
            <a:pPr algn="l"/>
            <a:r>
              <a:rPr lang="nl-NL" sz="3600" b="1" dirty="0" smtClean="0">
                <a:solidFill>
                  <a:schemeClr val="bg1"/>
                </a:solidFill>
              </a:rPr>
              <a:t>Hoofdstuk </a:t>
            </a:r>
            <a:r>
              <a:rPr lang="nl-NL" sz="3600" b="1" dirty="0">
                <a:solidFill>
                  <a:schemeClr val="bg1"/>
                </a:solidFill>
              </a:rPr>
              <a:t>7</a:t>
            </a:r>
            <a:r>
              <a:rPr lang="nl-NL" sz="3600" b="1" dirty="0" smtClean="0">
                <a:solidFill>
                  <a:schemeClr val="bg1"/>
                </a:solidFill>
              </a:rPr>
              <a:t/>
            </a:r>
            <a:br>
              <a:rPr lang="nl-NL" sz="3600" b="1" dirty="0" smtClean="0">
                <a:solidFill>
                  <a:schemeClr val="bg1"/>
                </a:solidFill>
              </a:rPr>
            </a:br>
            <a:r>
              <a:rPr lang="nl-NL" sz="2800" b="1" dirty="0" smtClean="0">
                <a:solidFill>
                  <a:schemeClr val="bg1"/>
                </a:solidFill>
              </a:rPr>
              <a:t>Geluid</a:t>
            </a:r>
            <a:endParaRPr lang="nl-NL" sz="1900" b="1" dirty="0">
              <a:solidFill>
                <a:schemeClr val="bg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691680" y="5331075"/>
            <a:ext cx="3217538" cy="546198"/>
          </a:xfrm>
        </p:spPr>
        <p:txBody>
          <a:bodyPr>
            <a:noAutofit/>
          </a:bodyPr>
          <a:lstStyle/>
          <a:p>
            <a:pPr algn="l"/>
            <a:r>
              <a:rPr lang="nl-NL" sz="2400" dirty="0" smtClean="0">
                <a:solidFill>
                  <a:schemeClr val="bg1"/>
                </a:solidFill>
              </a:rPr>
              <a:t>7.5 </a:t>
            </a:r>
            <a:r>
              <a:rPr lang="nl-NL" sz="2400" dirty="0" err="1" smtClean="0">
                <a:solidFill>
                  <a:schemeClr val="bg1"/>
                </a:solidFill>
              </a:rPr>
              <a:t>Geluid-hinder</a:t>
            </a:r>
            <a:endParaRPr lang="nl-NL" sz="2400" dirty="0">
              <a:solidFill>
                <a:schemeClr val="bg1"/>
              </a:solidFill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795" y="6095701"/>
            <a:ext cx="2415205" cy="76229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/>
          <a:srcRect l="22723" r="32921"/>
          <a:stretch/>
        </p:blipFill>
        <p:spPr>
          <a:xfrm>
            <a:off x="5004048" y="2439977"/>
            <a:ext cx="2376264" cy="34560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5"/>
          <a:srcRect l="21421" r="24921"/>
          <a:stretch/>
        </p:blipFill>
        <p:spPr>
          <a:xfrm>
            <a:off x="-3725" y="2439977"/>
            <a:ext cx="1623397" cy="3456000"/>
          </a:xfrm>
          <a:prstGeom prst="rect">
            <a:avLst/>
          </a:prstGeom>
          <a:ln w="19050">
            <a:noFill/>
          </a:ln>
        </p:spPr>
      </p:pic>
      <p:pic>
        <p:nvPicPr>
          <p:cNvPr id="14" name="Afbeelding 13"/>
          <p:cNvPicPr>
            <a:picLocks noChangeAspect="1"/>
          </p:cNvPicPr>
          <p:nvPr/>
        </p:nvPicPr>
        <p:blipFill rotWithShape="1">
          <a:blip r:embed="rId6"/>
          <a:srcRect l="20187" r="47122"/>
          <a:stretch/>
        </p:blipFill>
        <p:spPr>
          <a:xfrm>
            <a:off x="7452320" y="2439977"/>
            <a:ext cx="1691680" cy="3456000"/>
          </a:xfrm>
          <a:prstGeom prst="rect">
            <a:avLst/>
          </a:prstGeom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23905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7.5 </a:t>
            </a:r>
            <a:r>
              <a:rPr lang="nl-NL" dirty="0" err="1"/>
              <a:t>Geluid-hinder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nl-NL" i="1" dirty="0" smtClean="0">
                <a:solidFill>
                  <a:srgbClr val="8FAA32"/>
                </a:solidFill>
              </a:rPr>
              <a:t>Lees blz. 136, 139 en 140</a:t>
            </a:r>
          </a:p>
          <a:p>
            <a:pPr lvl="3">
              <a:buFont typeface="Wingdings" panose="05000000000000000000" pitchFamily="2" charset="2"/>
              <a:buChar char="ü"/>
            </a:pPr>
            <a:endParaRPr lang="nl-NL" i="1" dirty="0" smtClean="0">
              <a:solidFill>
                <a:srgbClr val="8FAA32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NL" i="1" dirty="0" smtClean="0">
                <a:solidFill>
                  <a:srgbClr val="8FAA32"/>
                </a:solidFill>
              </a:rPr>
              <a:t>Maak opdracht 48 t/m 55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03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7.5 </a:t>
            </a:r>
            <a:r>
              <a:rPr lang="nl-NL" dirty="0" err="1"/>
              <a:t>Geluid-hinder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 dirty="0" err="1" smtClean="0"/>
              <a:t>Geluid-hinder</a:t>
            </a:r>
            <a:endParaRPr lang="nl-NL" b="1" dirty="0" smtClean="0"/>
          </a:p>
          <a:p>
            <a:r>
              <a:rPr lang="nl-NL" dirty="0" smtClean="0"/>
              <a:t>Geluid dat niet schadelijk is, kan nog wel vervelend zijn 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b="1" dirty="0" err="1" smtClean="0">
                <a:solidFill>
                  <a:srgbClr val="8FAA32"/>
                </a:solidFill>
                <a:sym typeface="Wingdings" panose="05000000000000000000" pitchFamily="2" charset="2"/>
              </a:rPr>
              <a:t>geluid-hinder</a:t>
            </a:r>
            <a:endParaRPr lang="nl-NL" i="1" dirty="0">
              <a:sym typeface="Wingdings" panose="05000000000000000000" pitchFamily="2" charset="2"/>
            </a:endParaRP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Problemen met slapen  slecht voor gezondheid</a:t>
            </a:r>
          </a:p>
          <a:p>
            <a:pPr lvl="3"/>
            <a:endParaRPr lang="nl-NL" dirty="0"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Maatregelen:</a:t>
            </a:r>
          </a:p>
          <a:p>
            <a:pPr lvl="1"/>
            <a:r>
              <a:rPr lang="nl-NL" dirty="0" err="1" smtClean="0">
                <a:sym typeface="Wingdings" panose="05000000000000000000" pitchFamily="2" charset="2"/>
              </a:rPr>
              <a:t>Fluister-asfalt</a:t>
            </a:r>
            <a:endParaRPr lang="nl-NL" dirty="0" smtClean="0">
              <a:sym typeface="Wingdings" panose="05000000000000000000" pitchFamily="2" charset="2"/>
            </a:endParaRP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Nieuwe banden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Geluidswal of -scherm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208" y="3654127"/>
            <a:ext cx="2374189" cy="2583185"/>
          </a:xfrm>
          <a:prstGeom prst="rect">
            <a:avLst/>
          </a:prstGeom>
          <a:ln w="19050">
            <a:solidFill>
              <a:srgbClr val="8FAA32"/>
            </a:solidFill>
          </a:ln>
        </p:spPr>
      </p:pic>
    </p:spTree>
    <p:extLst>
      <p:ext uri="{BB962C8B-B14F-4D97-AF65-F5344CB8AC3E}">
        <p14:creationId xmlns:p14="http://schemas.microsoft.com/office/powerpoint/2010/main" val="171149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7.5 </a:t>
            </a:r>
            <a:r>
              <a:rPr lang="nl-NL" dirty="0" err="1"/>
              <a:t>Geluid-hinder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nl-NL" i="1" dirty="0" smtClean="0">
                <a:solidFill>
                  <a:srgbClr val="8FAA32"/>
                </a:solidFill>
              </a:rPr>
              <a:t>Lees blz. 145</a:t>
            </a:r>
          </a:p>
          <a:p>
            <a:pPr lvl="3">
              <a:buFont typeface="Wingdings" panose="05000000000000000000" pitchFamily="2" charset="2"/>
              <a:buChar char="ü"/>
            </a:pPr>
            <a:endParaRPr lang="nl-NL" i="1" dirty="0" smtClean="0">
              <a:solidFill>
                <a:srgbClr val="8FAA32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NL" i="1" dirty="0" smtClean="0">
                <a:solidFill>
                  <a:srgbClr val="8FAA32"/>
                </a:solidFill>
              </a:rPr>
              <a:t>Maak opdracht 56 t/m 61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2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8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1105394"/>
            <a:ext cx="8352928" cy="1470025"/>
          </a:xfrm>
        </p:spPr>
        <p:txBody>
          <a:bodyPr/>
          <a:lstStyle/>
          <a:p>
            <a:r>
              <a:rPr lang="nl-NL" b="1" dirty="0" smtClean="0">
                <a:latin typeface="Arial" panose="020B0604020202020204" pitchFamily="34" charset="0"/>
                <a:cs typeface="Arial" panose="020B0604020202020204" pitchFamily="34" charset="0"/>
              </a:rPr>
              <a:t>§7.5 </a:t>
            </a:r>
            <a:r>
              <a:rPr lang="nl-N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Geluid-hinder</a:t>
            </a:r>
            <a:endParaRPr lang="nl-N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ndertitel 7"/>
          <p:cNvSpPr>
            <a:spLocks noGrp="1"/>
          </p:cNvSpPr>
          <p:nvPr>
            <p:ph type="subTitle" idx="1"/>
          </p:nvPr>
        </p:nvSpPr>
        <p:spPr>
          <a:xfrm>
            <a:off x="210639" y="3284985"/>
            <a:ext cx="8679012" cy="2718472"/>
          </a:xfrm>
        </p:spPr>
        <p:txBody>
          <a:bodyPr>
            <a:normAutofit fontScale="92500"/>
          </a:bodyPr>
          <a:lstStyle/>
          <a:p>
            <a:r>
              <a:rPr lang="nl-NL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Doelen:</a:t>
            </a:r>
          </a:p>
          <a:p>
            <a:r>
              <a:rPr lang="nl-NL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 kunt uitleggen </a:t>
            </a:r>
            <a:r>
              <a:rPr lang="nl-NL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wat een verandering van de geluid-sterkte betekent voor de volume van het geluid</a:t>
            </a:r>
          </a:p>
          <a:p>
            <a:r>
              <a:rPr lang="nl-NL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 kunt uitleggen waar een decibelmeter voor wordt gebruikt</a:t>
            </a:r>
          </a:p>
          <a:p>
            <a:r>
              <a:rPr lang="nl-NL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 kunt het verschil uitleggen tussen de gehoordrempel en de pijngrens van geluid</a:t>
            </a:r>
            <a:endParaRPr lang="nl-NL" sz="28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796" y="6003457"/>
            <a:ext cx="1790855" cy="7468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39" y="6248265"/>
            <a:ext cx="1371791" cy="257211"/>
          </a:xfrm>
          <a:prstGeom prst="rect">
            <a:avLst/>
          </a:prstGeom>
        </p:spPr>
      </p:pic>
      <p:pic>
        <p:nvPicPr>
          <p:cNvPr id="6" name="Afbeelding 5" descr="D:\Users\Inge\Documents\School\4. Stoas Vilentum Hogeschool\Stage Clusius College Alkmaar\Algemeen\Huisstijl\Kleurenbalk Clusius College kleur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18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318771"/>
            <a:ext cx="1547663" cy="48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77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7.5 </a:t>
            </a:r>
            <a:r>
              <a:rPr lang="nl-NL" dirty="0" err="1" smtClean="0"/>
              <a:t>Geluid-hinder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 smtClean="0"/>
              <a:t>Hard en zacht geluid</a:t>
            </a:r>
          </a:p>
          <a:p>
            <a:r>
              <a:rPr lang="nl-NL" dirty="0"/>
              <a:t>Hoe </a:t>
            </a:r>
            <a:r>
              <a:rPr lang="nl-NL" dirty="0" smtClean="0"/>
              <a:t>hard of zacht het geluid is kun je zelf regelen 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volume</a:t>
            </a:r>
            <a:r>
              <a:rPr lang="nl-NL" dirty="0" smtClean="0">
                <a:sym typeface="Wingdings" panose="05000000000000000000" pitchFamily="2" charset="2"/>
              </a:rPr>
              <a:t> harder of zachter zetten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Ander woord voor volume  </a:t>
            </a:r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geluid-sterkte</a:t>
            </a:r>
            <a:endParaRPr lang="nl-NL" b="1" dirty="0">
              <a:solidFill>
                <a:srgbClr val="8FAA32"/>
              </a:solidFill>
              <a:sym typeface="Wingdings" panose="05000000000000000000" pitchFamily="2" charset="2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6016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7.5 </a:t>
            </a:r>
            <a:r>
              <a:rPr lang="nl-NL" dirty="0" err="1"/>
              <a:t>Geluid-hinder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nl-NL" i="1" dirty="0" smtClean="0">
                <a:solidFill>
                  <a:srgbClr val="8FAA32"/>
                </a:solidFill>
              </a:rPr>
              <a:t>Lees blz. 131</a:t>
            </a:r>
          </a:p>
          <a:p>
            <a:pPr lvl="3">
              <a:buFont typeface="Wingdings" panose="05000000000000000000" pitchFamily="2" charset="2"/>
              <a:buChar char="ü"/>
            </a:pPr>
            <a:endParaRPr lang="nl-NL" i="1" dirty="0" smtClean="0">
              <a:solidFill>
                <a:srgbClr val="8FAA32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NL" i="1" dirty="0" smtClean="0">
                <a:solidFill>
                  <a:srgbClr val="8FAA32"/>
                </a:solidFill>
              </a:rPr>
              <a:t>Maak opdracht 32 t/m 40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3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7.5 </a:t>
            </a:r>
            <a:r>
              <a:rPr lang="nl-NL" dirty="0" err="1"/>
              <a:t>Geluid-hinder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 smtClean="0"/>
              <a:t>De decibel-meter</a:t>
            </a:r>
          </a:p>
          <a:p>
            <a:r>
              <a:rPr lang="nl-NL" dirty="0">
                <a:sym typeface="Wingdings" panose="05000000000000000000" pitchFamily="2" charset="2"/>
              </a:rPr>
              <a:t>Eenheid van geluid-sterkte is </a:t>
            </a:r>
            <a:r>
              <a:rPr lang="nl-NL" b="1" dirty="0">
                <a:solidFill>
                  <a:srgbClr val="8FAA32"/>
                </a:solidFill>
                <a:sym typeface="Wingdings" panose="05000000000000000000" pitchFamily="2" charset="2"/>
              </a:rPr>
              <a:t>decibel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Het geluid van een scooter mag niet meer zijn dan 97 </a:t>
            </a:r>
            <a:r>
              <a:rPr lang="nl-NL" dirty="0" smtClean="0">
                <a:sym typeface="Wingdings" panose="05000000000000000000" pitchFamily="2" charset="2"/>
              </a:rPr>
              <a:t>decibel</a:t>
            </a:r>
            <a:endParaRPr lang="nl-NL" dirty="0">
              <a:sym typeface="Wingdings" panose="05000000000000000000" pitchFamily="2" charset="2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3496096"/>
            <a:ext cx="4104456" cy="2741216"/>
          </a:xfrm>
          <a:prstGeom prst="rect">
            <a:avLst/>
          </a:prstGeom>
          <a:ln w="19050">
            <a:solidFill>
              <a:srgbClr val="8FAA32"/>
            </a:solidFill>
          </a:ln>
        </p:spPr>
      </p:pic>
      <p:sp>
        <p:nvSpPr>
          <p:cNvPr id="6" name="Tekstvak 5"/>
          <p:cNvSpPr txBox="1"/>
          <p:nvPr/>
        </p:nvSpPr>
        <p:spPr>
          <a:xfrm>
            <a:off x="457200" y="4077072"/>
            <a:ext cx="3322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i="1" dirty="0">
                <a:solidFill>
                  <a:srgbClr val="8FAA32"/>
                </a:solidFill>
              </a:rPr>
              <a:t>o</a:t>
            </a:r>
            <a:r>
              <a:rPr lang="nl-NL" sz="2800" b="1" i="1" dirty="0" smtClean="0">
                <a:solidFill>
                  <a:srgbClr val="8FAA32"/>
                </a:solidFill>
              </a:rPr>
              <a:t>p een vaste afstand van de uitlaat meten</a:t>
            </a:r>
            <a:endParaRPr lang="nl-NL" sz="2800" b="1" i="1" dirty="0">
              <a:solidFill>
                <a:srgbClr val="8FAA32"/>
              </a:solidFill>
            </a:endParaRPr>
          </a:p>
        </p:txBody>
      </p:sp>
      <p:cxnSp>
        <p:nvCxnSpPr>
          <p:cNvPr id="10" name="Gekromde verbindingslijn 9"/>
          <p:cNvCxnSpPr>
            <a:stCxn id="6" idx="3"/>
          </p:cNvCxnSpPr>
          <p:nvPr/>
        </p:nvCxnSpPr>
        <p:spPr>
          <a:xfrm>
            <a:off x="3779912" y="4554126"/>
            <a:ext cx="1872208" cy="827605"/>
          </a:xfrm>
          <a:prstGeom prst="curvedConnector3">
            <a:avLst/>
          </a:prstGeom>
          <a:ln w="28575">
            <a:solidFill>
              <a:srgbClr val="8FAA3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85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7.5 </a:t>
            </a:r>
            <a:r>
              <a:rPr lang="nl-NL" dirty="0" err="1"/>
              <a:t>Geluid-hinder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 smtClean="0"/>
              <a:t>De decibel-meter</a:t>
            </a:r>
            <a:endParaRPr lang="nl-NL" dirty="0"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Geluid-sterkte kan worden</a:t>
            </a:r>
            <a:br>
              <a:rPr lang="nl-NL" dirty="0" smtClean="0">
                <a:sym typeface="Wingdings" panose="05000000000000000000" pitchFamily="2" charset="2"/>
              </a:rPr>
            </a:br>
            <a:r>
              <a:rPr lang="nl-NL" dirty="0" smtClean="0">
                <a:sym typeface="Wingdings" panose="05000000000000000000" pitchFamily="2" charset="2"/>
              </a:rPr>
              <a:t>gemeten met een </a:t>
            </a:r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decibel-meter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Decibel = </a:t>
            </a:r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dB</a:t>
            </a:r>
          </a:p>
          <a:p>
            <a:pPr lvl="3"/>
            <a:endParaRPr lang="nl-NL" b="1" dirty="0">
              <a:solidFill>
                <a:srgbClr val="8FAA32"/>
              </a:solidFill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Schaal-instellingen:</a:t>
            </a:r>
          </a:p>
          <a:p>
            <a:pPr lvl="1"/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Lo</a:t>
            </a:r>
            <a:r>
              <a:rPr lang="nl-NL" dirty="0" smtClean="0">
                <a:sym typeface="Wingdings" panose="05000000000000000000" pitchFamily="2" charset="2"/>
              </a:rPr>
              <a:t>  ‘Low’ voor zachte geluiden</a:t>
            </a:r>
          </a:p>
          <a:p>
            <a:pPr lvl="1"/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Hi</a:t>
            </a:r>
            <a:r>
              <a:rPr lang="nl-NL" dirty="0" smtClean="0">
                <a:sym typeface="Wingdings" panose="05000000000000000000" pitchFamily="2" charset="2"/>
              </a:rPr>
              <a:t>  ‘High’ voor harde geluiden</a:t>
            </a:r>
            <a:endParaRPr lang="nl-NL" dirty="0">
              <a:sym typeface="Wingdings" panose="05000000000000000000" pitchFamily="2" charset="2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208" y="3480395"/>
            <a:ext cx="2476500" cy="2828925"/>
          </a:xfrm>
          <a:prstGeom prst="rect">
            <a:avLst/>
          </a:prstGeom>
          <a:ln w="19050">
            <a:solidFill>
              <a:srgbClr val="8FAA32"/>
            </a:solidFill>
          </a:ln>
        </p:spPr>
      </p:pic>
    </p:spTree>
    <p:extLst>
      <p:ext uri="{BB962C8B-B14F-4D97-AF65-F5344CB8AC3E}">
        <p14:creationId xmlns:p14="http://schemas.microsoft.com/office/powerpoint/2010/main" val="191481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7.5 </a:t>
            </a:r>
            <a:r>
              <a:rPr lang="nl-NL" dirty="0" err="1"/>
              <a:t>Geluid-hinder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nl-NL" i="1" dirty="0" smtClean="0">
                <a:solidFill>
                  <a:srgbClr val="8FAA32"/>
                </a:solidFill>
              </a:rPr>
              <a:t>Lees blz. 133 en 134</a:t>
            </a:r>
          </a:p>
          <a:p>
            <a:pPr lvl="3">
              <a:buFont typeface="Wingdings" panose="05000000000000000000" pitchFamily="2" charset="2"/>
              <a:buChar char="ü"/>
            </a:pPr>
            <a:endParaRPr lang="nl-NL" i="1" dirty="0" smtClean="0">
              <a:solidFill>
                <a:srgbClr val="8FAA32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NL" i="1" dirty="0" smtClean="0">
                <a:solidFill>
                  <a:srgbClr val="8FAA32"/>
                </a:solidFill>
              </a:rPr>
              <a:t>Maak opdracht 41 t/m 47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92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7.5 </a:t>
            </a:r>
            <a:r>
              <a:rPr lang="nl-NL" dirty="0" err="1"/>
              <a:t>Geluid-hinder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 dirty="0" smtClean="0"/>
              <a:t>Gehoordrempel en pijngrens</a:t>
            </a:r>
          </a:p>
          <a:p>
            <a:r>
              <a:rPr lang="nl-NL" dirty="0" smtClean="0"/>
              <a:t>Geluidssterkte waarbij je het geluid net begint te horen 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gehoordrempel</a:t>
            </a:r>
          </a:p>
          <a:p>
            <a:pPr lvl="1"/>
            <a:r>
              <a:rPr lang="nl-NL" i="1" dirty="0">
                <a:sym typeface="Wingdings" panose="05000000000000000000" pitchFamily="2" charset="2"/>
              </a:rPr>
              <a:t>Is niet voor iedereen </a:t>
            </a:r>
            <a:r>
              <a:rPr lang="nl-NL" i="1" dirty="0" smtClean="0">
                <a:sym typeface="Wingdings" panose="05000000000000000000" pitchFamily="2" charset="2"/>
              </a:rPr>
              <a:t>hetzelfde!</a:t>
            </a:r>
            <a:endParaRPr lang="nl-NL" i="1" dirty="0">
              <a:sym typeface="Wingdings" panose="05000000000000000000" pitchFamily="2" charset="2"/>
            </a:endParaRPr>
          </a:p>
          <a:p>
            <a:pPr lvl="3"/>
            <a:endParaRPr lang="nl-NL" dirty="0" smtClean="0"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Geluidssterkte waarbij je oren pijn beginnen te doen  </a:t>
            </a:r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pijngrens</a:t>
            </a:r>
          </a:p>
          <a:p>
            <a:pPr lvl="1"/>
            <a:r>
              <a:rPr lang="nl-NL" i="1" dirty="0" smtClean="0">
                <a:sym typeface="Wingdings" panose="05000000000000000000" pitchFamily="2" charset="2"/>
              </a:rPr>
              <a:t>Je hoort dus nog wel geluid, maar het doet zeer aan je oren!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07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7.5 </a:t>
            </a:r>
            <a:r>
              <a:rPr lang="nl-NL" dirty="0" err="1" smtClean="0"/>
              <a:t>Geluid-hinder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 smtClean="0"/>
              <a:t>Gehoor-schade</a:t>
            </a:r>
          </a:p>
          <a:p>
            <a:r>
              <a:rPr lang="nl-NL" dirty="0" smtClean="0"/>
              <a:t>Veel of vaak naar (te) hard geluid luisteren 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schade</a:t>
            </a:r>
            <a:r>
              <a:rPr lang="nl-NL" dirty="0" smtClean="0">
                <a:sym typeface="Wingdings" panose="05000000000000000000" pitchFamily="2" charset="2"/>
              </a:rPr>
              <a:t> aan je gehoor</a:t>
            </a:r>
          </a:p>
          <a:p>
            <a:pPr lvl="1"/>
            <a:r>
              <a:rPr lang="nl-NL" i="1" dirty="0" smtClean="0">
                <a:sym typeface="Wingdings" panose="05000000000000000000" pitchFamily="2" charset="2"/>
              </a:rPr>
              <a:t>Dat wordt nooit meer beter!</a:t>
            </a:r>
          </a:p>
          <a:p>
            <a:pPr lvl="3"/>
            <a:endParaRPr lang="nl-NL" i="1" dirty="0">
              <a:sym typeface="Wingdings" panose="05000000000000000000" pitchFamily="2" charset="2"/>
            </a:endParaRPr>
          </a:p>
          <a:p>
            <a:r>
              <a:rPr lang="nl-NL" dirty="0" smtClean="0"/>
              <a:t>Machines en apparaten in</a:t>
            </a:r>
            <a:br>
              <a:rPr lang="nl-NL" dirty="0" smtClean="0"/>
            </a:br>
            <a:r>
              <a:rPr lang="nl-NL" dirty="0" smtClean="0"/>
              <a:t>een bedrijf maken veel</a:t>
            </a:r>
            <a:br>
              <a:rPr lang="nl-NL" dirty="0" smtClean="0"/>
            </a:br>
            <a:r>
              <a:rPr lang="nl-NL" dirty="0" smtClean="0"/>
              <a:t>geluid 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b="1" dirty="0" err="1" smtClean="0">
                <a:solidFill>
                  <a:srgbClr val="8FAA32"/>
                </a:solidFill>
                <a:sym typeface="Wingdings" panose="05000000000000000000" pitchFamily="2" charset="2"/>
              </a:rPr>
              <a:t>gehoor-beschermers</a:t>
            </a:r>
            <a:r>
              <a:rPr lang="nl-NL" dirty="0" smtClean="0">
                <a:sym typeface="Wingdings" panose="05000000000000000000" pitchFamily="2" charset="2"/>
              </a:rPr>
              <a:t> dragen</a:t>
            </a:r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3673" y="3068960"/>
            <a:ext cx="2953127" cy="1905076"/>
          </a:xfrm>
          <a:prstGeom prst="rect">
            <a:avLst/>
          </a:prstGeom>
          <a:ln w="19050">
            <a:solidFill>
              <a:srgbClr val="8FAA32"/>
            </a:solidFill>
          </a:ln>
        </p:spPr>
      </p:pic>
    </p:spTree>
    <p:extLst>
      <p:ext uri="{BB962C8B-B14F-4D97-AF65-F5344CB8AC3E}">
        <p14:creationId xmlns:p14="http://schemas.microsoft.com/office/powerpoint/2010/main" val="262127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6037</TotalTime>
  <Words>487</Words>
  <Application>Microsoft Office PowerPoint</Application>
  <PresentationFormat>Diavoorstelling (4:3)</PresentationFormat>
  <Paragraphs>110</Paragraphs>
  <Slides>13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Kantoorthema</vt:lpstr>
      <vt:lpstr>Hoofdstuk 7 Geluid</vt:lpstr>
      <vt:lpstr>§7.5 Geluid-hinder</vt:lpstr>
      <vt:lpstr>7.5 Geluid-hinder</vt:lpstr>
      <vt:lpstr>7.5 Geluid-hinder</vt:lpstr>
      <vt:lpstr>7.5 Geluid-hinder</vt:lpstr>
      <vt:lpstr>7.5 Geluid-hinder</vt:lpstr>
      <vt:lpstr>7.5 Geluid-hinder</vt:lpstr>
      <vt:lpstr>7.5 Geluid-hinder</vt:lpstr>
      <vt:lpstr>7.5 Geluid-hinder</vt:lpstr>
      <vt:lpstr>7.5 Geluid-hinder</vt:lpstr>
      <vt:lpstr>7.5 Geluid-hinder</vt:lpstr>
      <vt:lpstr>7.5 Geluid-hinder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Inge</dc:creator>
  <cp:lastModifiedBy>Inge Zwaan</cp:lastModifiedBy>
  <cp:revision>359</cp:revision>
  <cp:lastPrinted>2015-01-10T16:11:12Z</cp:lastPrinted>
  <dcterms:created xsi:type="dcterms:W3CDTF">2014-09-23T08:37:22Z</dcterms:created>
  <dcterms:modified xsi:type="dcterms:W3CDTF">2020-03-16T13:56:09Z</dcterms:modified>
</cp:coreProperties>
</file>